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4" r:id="rId2"/>
    <p:sldId id="281" r:id="rId3"/>
    <p:sldId id="272" r:id="rId4"/>
    <p:sldId id="273" r:id="rId5"/>
    <p:sldId id="278" r:id="rId6"/>
    <p:sldId id="279" r:id="rId7"/>
    <p:sldId id="280" r:id="rId8"/>
    <p:sldId id="275" r:id="rId9"/>
    <p:sldId id="276" r:id="rId10"/>
    <p:sldId id="28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61127" autoAdjust="0"/>
  </p:normalViewPr>
  <p:slideViewPr>
    <p:cSldViewPr>
      <p:cViewPr varScale="1">
        <p:scale>
          <a:sx n="70" d="100"/>
          <a:sy n="70" d="100"/>
        </p:scale>
        <p:origin x="28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E129E-0AA8-4C91-9BCD-F5FF3DA8695C}" type="datetimeFigureOut">
              <a:rPr lang="en-US" smtClean="0"/>
              <a:pPr/>
              <a:t>4/17/20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1C71A-B7DB-4D87-ADAA-E8807EE611F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c.net.au/news/events/japan-quake-2011/beforeafter.htm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Starter – clip and info </a:t>
            </a:r>
          </a:p>
          <a:p>
            <a:r>
              <a:rPr lang="en-GB" dirty="0"/>
              <a:t>BBC clip http://www.youtube.com/watch?v=odMF4YhfZCc</a:t>
            </a:r>
          </a:p>
          <a:p>
            <a:r>
              <a:rPr lang="en-GB" dirty="0"/>
              <a:t>http://www.bbc.co.uk/iplayer/episode/b00zxn24/BBC_News_Special_Japan_Special/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1C71A-B7DB-4D87-ADAA-E8807EE611F1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Success criteria on key words section of board: To make decisions about the response to events in Japan</a:t>
            </a:r>
            <a:endParaRPr lang="en-GB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1C71A-B7DB-4D87-ADAA-E8807EE611F1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Intro - BBC</a:t>
            </a:r>
            <a:r>
              <a:rPr lang="en-GB" baseline="0" dirty="0"/>
              <a:t> interactive to recap - http://news.bbc.co.uk/1/hi/sci/tech/7533972.stm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1C71A-B7DB-4D87-ADAA-E8807EE611F1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Intro - BBC</a:t>
            </a:r>
            <a:r>
              <a:rPr lang="en-GB" baseline="0" dirty="0"/>
              <a:t> interactive to recap - http://news.bbc.co.uk/1/hi/sci/tech/7533972.stm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1C71A-B7DB-4D87-ADAA-E8807EE611F1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Intro - BBC</a:t>
            </a:r>
            <a:r>
              <a:rPr lang="en-GB" baseline="0" dirty="0"/>
              <a:t> interactive to recap - http://news.bbc.co.uk/1/hi/sci/tech/7533972.stm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1C71A-B7DB-4D87-ADAA-E8807EE611F1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Intro - BBC</a:t>
            </a:r>
            <a:r>
              <a:rPr lang="en-GB" baseline="0" dirty="0"/>
              <a:t> interactive to recap - http://news.bbc.co.uk/1/hi/sci/tech/7533972.stm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1C71A-B7DB-4D87-ADAA-E8807EE611F1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Main 1 – DME 20 </a:t>
            </a:r>
            <a:r>
              <a:rPr lang="en-GB" dirty="0" err="1"/>
              <a:t>mins</a:t>
            </a:r>
            <a:endParaRPr lang="en-GB" dirty="0"/>
          </a:p>
          <a:p>
            <a:r>
              <a:rPr lang="en-GB" dirty="0"/>
              <a:t>Update http://www.bbc.co.uk/news/world-asia-pacific-12762759</a:t>
            </a:r>
          </a:p>
          <a:p>
            <a:r>
              <a:rPr lang="en-GB" dirty="0"/>
              <a:t>http://uk.reuters.com/article/2011/03/18/uk-japan-quake-numbers-idUKTRE72H2A720110318</a:t>
            </a:r>
          </a:p>
          <a:p>
            <a:pPr eaLnBrk="1" hangingPunct="1"/>
            <a:r>
              <a:rPr lang="en-GB" dirty="0"/>
              <a:t>Slider photos</a:t>
            </a:r>
            <a:endParaRPr lang="en-GB" u="none" dirty="0">
              <a:solidFill>
                <a:schemeClr val="tx1"/>
              </a:solidFill>
              <a:hlinkClick r:id="rId3"/>
            </a:endParaRPr>
          </a:p>
          <a:p>
            <a:pPr eaLnBrk="1" hangingPunct="1"/>
            <a:r>
              <a:rPr lang="en-GB" u="sng" dirty="0">
                <a:hlinkClick r:id="rId3"/>
              </a:rPr>
              <a:t>http://www.abc.net.au/news/events/japan-quake-2011/beforeafter.htm</a:t>
            </a:r>
            <a:endParaRPr lang="en-GB" dirty="0"/>
          </a:p>
          <a:p>
            <a:pPr eaLnBrk="1" hangingPunct="1"/>
            <a:r>
              <a:rPr lang="en-GB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1C71A-B7DB-4D87-ADAA-E8807EE611F1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Main 2 – justify and write up 20 </a:t>
            </a:r>
            <a:r>
              <a:rPr lang="en-GB" dirty="0" err="1"/>
              <a:t>mins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1C71A-B7DB-4D87-ADAA-E8807EE611F1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9B44-A0D2-4515-A49E-BB8FC1CD4061}" type="datetimeFigureOut">
              <a:rPr lang="en-US" smtClean="0"/>
              <a:pPr/>
              <a:t>4/17/20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BAC8-F1B4-4753-96F6-A28EF15EBA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9B44-A0D2-4515-A49E-BB8FC1CD4061}" type="datetimeFigureOut">
              <a:rPr lang="en-US" smtClean="0"/>
              <a:pPr/>
              <a:t>4/17/20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BAC8-F1B4-4753-96F6-A28EF15EBA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9B44-A0D2-4515-A49E-BB8FC1CD4061}" type="datetimeFigureOut">
              <a:rPr lang="en-US" smtClean="0"/>
              <a:pPr/>
              <a:t>4/17/20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BAC8-F1B4-4753-96F6-A28EF15EBA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9B44-A0D2-4515-A49E-BB8FC1CD4061}" type="datetimeFigureOut">
              <a:rPr lang="en-US" smtClean="0"/>
              <a:pPr/>
              <a:t>4/17/20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BAC8-F1B4-4753-96F6-A28EF15EBA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9B44-A0D2-4515-A49E-BB8FC1CD4061}" type="datetimeFigureOut">
              <a:rPr lang="en-US" smtClean="0"/>
              <a:pPr/>
              <a:t>4/17/20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BAC8-F1B4-4753-96F6-A28EF15EBA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9B44-A0D2-4515-A49E-BB8FC1CD4061}" type="datetimeFigureOut">
              <a:rPr lang="en-US" smtClean="0"/>
              <a:pPr/>
              <a:t>4/17/20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BAC8-F1B4-4753-96F6-A28EF15EBA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9B44-A0D2-4515-A49E-BB8FC1CD4061}" type="datetimeFigureOut">
              <a:rPr lang="en-US" smtClean="0"/>
              <a:pPr/>
              <a:t>4/17/20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BAC8-F1B4-4753-96F6-A28EF15EBA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9B44-A0D2-4515-A49E-BB8FC1CD4061}" type="datetimeFigureOut">
              <a:rPr lang="en-US" smtClean="0"/>
              <a:pPr/>
              <a:t>4/17/20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BAC8-F1B4-4753-96F6-A28EF15EBA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9B44-A0D2-4515-A49E-BB8FC1CD4061}" type="datetimeFigureOut">
              <a:rPr lang="en-US" smtClean="0"/>
              <a:pPr/>
              <a:t>4/17/20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BAC8-F1B4-4753-96F6-A28EF15EBA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9B44-A0D2-4515-A49E-BB8FC1CD4061}" type="datetimeFigureOut">
              <a:rPr lang="en-US" smtClean="0"/>
              <a:pPr/>
              <a:t>4/17/20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BAC8-F1B4-4753-96F6-A28EF15EBA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9B44-A0D2-4515-A49E-BB8FC1CD4061}" type="datetimeFigureOut">
              <a:rPr lang="en-US" smtClean="0"/>
              <a:pPr/>
              <a:t>4/17/20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BAC8-F1B4-4753-96F6-A28EF15EBA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59B44-A0D2-4515-A49E-BB8FC1CD4061}" type="datetimeFigureOut">
              <a:rPr lang="en-US" smtClean="0"/>
              <a:pPr/>
              <a:t>4/17/20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ABAC8-F1B4-4753-96F6-A28EF15EBA2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79512" y="-214338"/>
            <a:ext cx="8229600" cy="25114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Bad things happen in three’s</a:t>
            </a:r>
            <a:br>
              <a:rPr kumimoji="0" lang="en-GB" sz="35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br>
              <a:rPr kumimoji="0" lang="en-GB" sz="10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en-GB" sz="3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The Japanese earthquake, tsunami and nuclear crisis: March 2011</a:t>
            </a:r>
          </a:p>
        </p:txBody>
      </p:sp>
      <p:pic>
        <p:nvPicPr>
          <p:cNvPr id="5" name="Picture 6" descr="The wave from a tsunami crashes over a street in Miyako City, Iwate Prefecture in northeastern Japan after the magnitude 8.9 earthquake struck the area 11 Marc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071678"/>
            <a:ext cx="8001056" cy="37861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AFF04B5-AAE1-494F-8C0A-043D62F08F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1512"/>
            <a:ext cx="9144000" cy="555985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B9B845C-6709-1748-A109-23A3443F39BF}"/>
              </a:ext>
            </a:extLst>
          </p:cNvPr>
          <p:cNvSpPr txBox="1"/>
          <p:nvPr/>
        </p:nvSpPr>
        <p:spPr>
          <a:xfrm>
            <a:off x="179512" y="116632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dearJoe 5 CASUAL PRO" panose="02000000000000000000" pitchFamily="2" charset="0"/>
              </a:rPr>
              <a:t>Success criteria for action plan write up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0960EC-1363-1C46-856D-E79AFDE5B9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538" y="0"/>
            <a:ext cx="1316894" cy="1117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603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95CD8-BAAC-A24D-8F84-39CBD513E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dearJoe 5 CASUAL PRO" panose="02000000000000000000" pitchFamily="2" charset="0"/>
              </a:rPr>
              <a:t>What: </a:t>
            </a:r>
            <a:r>
              <a:rPr lang="en-US" dirty="0">
                <a:latin typeface="+mj-lt"/>
              </a:rPr>
              <a:t>How would you allocate aid money after the Japanese Earthquake tsunami?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latin typeface="dearJoe 5 CASUAL PRO" panose="02000000000000000000" pitchFamily="2" charset="0"/>
              </a:rPr>
              <a:t>Why: </a:t>
            </a:r>
            <a:r>
              <a:rPr lang="en-US" dirty="0">
                <a:latin typeface="+mj-lt"/>
              </a:rPr>
              <a:t>To prioritize what needs to be done in a crisis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latin typeface="dearJoe 5 CASUAL PRO" panose="02000000000000000000" pitchFamily="2" charset="0"/>
              </a:rPr>
              <a:t>How: </a:t>
            </a:r>
            <a:r>
              <a:rPr lang="en-US" dirty="0">
                <a:latin typeface="+mj-lt"/>
              </a:rPr>
              <a:t>To work as a team to allocate the $25,000000 aid money and justify your choices</a:t>
            </a:r>
            <a:endParaRPr lang="en-US" dirty="0">
              <a:latin typeface="dearJoe 5 CASUAL PRO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53E83E-6AB8-0243-B13C-A891220063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7360" y="5148899"/>
            <a:ext cx="1748880" cy="148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855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2511420"/>
          </a:xfrm>
        </p:spPr>
        <p:txBody>
          <a:bodyPr>
            <a:normAutofit/>
          </a:bodyPr>
          <a:lstStyle/>
          <a:p>
            <a:r>
              <a:rPr lang="en-GB" sz="3500" b="1" u="sng" dirty="0">
                <a:latin typeface="Comic Sans MS" pitchFamily="66" charset="0"/>
              </a:rPr>
              <a:t>Bad things happen in three’s</a:t>
            </a:r>
            <a:br>
              <a:rPr lang="en-GB" sz="3500" b="1" u="sng" dirty="0">
                <a:latin typeface="Comic Sans MS" pitchFamily="66" charset="0"/>
              </a:rPr>
            </a:br>
            <a:br>
              <a:rPr lang="en-GB" sz="1000" b="1" u="sng" dirty="0">
                <a:latin typeface="Comic Sans MS" pitchFamily="66" charset="0"/>
              </a:rPr>
            </a:br>
            <a:r>
              <a:rPr lang="en-GB" sz="3500" dirty="0">
                <a:latin typeface="Comic Sans MS" pitchFamily="66" charset="0"/>
              </a:rPr>
              <a:t>The Japanese earthquake, tsunami and growing nuclear crisis: March 2011</a:t>
            </a:r>
          </a:p>
        </p:txBody>
      </p:sp>
      <p:sp>
        <p:nvSpPr>
          <p:cNvPr id="6" name="Rectangle 5"/>
          <p:cNvSpPr/>
          <p:nvPr/>
        </p:nvSpPr>
        <p:spPr>
          <a:xfrm>
            <a:off x="214282" y="587727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You are a crisis manager in the Sendai area of Japan in March 2011</a:t>
            </a:r>
          </a:p>
        </p:txBody>
      </p:sp>
      <p:pic>
        <p:nvPicPr>
          <p:cNvPr id="7" name="Picture 2" descr="Map of Japan, Asian Countries"/>
          <p:cNvPicPr>
            <a:picLocks noChangeAspect="1" noChangeArrowheads="1"/>
          </p:cNvPicPr>
          <p:nvPr/>
        </p:nvPicPr>
        <p:blipFill>
          <a:blip r:embed="rId3" cstate="print"/>
          <a:srcRect l="37689"/>
          <a:stretch>
            <a:fillRect/>
          </a:stretch>
        </p:blipFill>
        <p:spPr bwMode="auto">
          <a:xfrm>
            <a:off x="214282" y="2071678"/>
            <a:ext cx="5262138" cy="3501034"/>
          </a:xfrm>
          <a:prstGeom prst="rect">
            <a:avLst/>
          </a:prstGeom>
          <a:noFill/>
        </p:spPr>
      </p:pic>
      <p:pic>
        <p:nvPicPr>
          <p:cNvPr id="8" name="Picture 2" descr="Map of Japan, Asian Countries"/>
          <p:cNvPicPr>
            <a:picLocks noChangeAspect="1" noChangeArrowheads="1"/>
          </p:cNvPicPr>
          <p:nvPr/>
        </p:nvPicPr>
        <p:blipFill>
          <a:blip r:embed="rId3" cstate="print"/>
          <a:srcRect r="62437"/>
          <a:stretch>
            <a:fillRect/>
          </a:stretch>
        </p:blipFill>
        <p:spPr bwMode="auto">
          <a:xfrm>
            <a:off x="5758948" y="2073390"/>
            <a:ext cx="3170738" cy="3499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71472" y="357166"/>
            <a:ext cx="8072494" cy="7143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On 11</a:t>
            </a:r>
            <a:r>
              <a:rPr kumimoji="0" lang="en-GB" sz="28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th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March 2011, Japan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was struck by a massive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earthquake 230 miles east of Tokyo.  </a:t>
            </a:r>
          </a:p>
          <a:p>
            <a:pPr lvl="0">
              <a:spcBef>
                <a:spcPct val="0"/>
              </a:spcBef>
            </a:pPr>
            <a:endParaRPr lang="en-GB" sz="2800" dirty="0">
              <a:latin typeface="Comic Sans MS" pitchFamily="66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lang="en-GB" sz="2800" dirty="0">
              <a:latin typeface="Comic Sans MS" pitchFamily="66" charset="0"/>
            </a:endParaRPr>
          </a:p>
          <a:p>
            <a:pPr lvl="0">
              <a:spcBef>
                <a:spcPct val="0"/>
              </a:spcBef>
            </a:pPr>
            <a:endParaRPr lang="en-GB" sz="2800" dirty="0">
              <a:latin typeface="Comic Sans MS" pitchFamily="66" charset="0"/>
            </a:endParaRPr>
          </a:p>
          <a:p>
            <a:pPr lvl="0">
              <a:spcBef>
                <a:spcPct val="0"/>
              </a:spcBef>
            </a:pPr>
            <a:endParaRPr lang="en-GB" sz="2800" dirty="0">
              <a:latin typeface="Comic Sans MS" pitchFamily="66" charset="0"/>
            </a:endParaRPr>
          </a:p>
          <a:p>
            <a:pPr lvl="0">
              <a:spcBef>
                <a:spcPct val="0"/>
              </a:spcBef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8" name="Picture 2" descr="Ma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339443"/>
            <a:ext cx="6215074" cy="55185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71472" y="357166"/>
            <a:ext cx="8072494" cy="7143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This triggered a tsunami which spread 10km in land and </a:t>
            </a:r>
            <a:r>
              <a:rPr lang="en-GB" sz="2800" dirty="0">
                <a:latin typeface="Comic Sans MS" pitchFamily="66" charset="0"/>
              </a:rPr>
              <a:t>devastated everything in its path.  </a:t>
            </a:r>
          </a:p>
          <a:p>
            <a:pPr lvl="0">
              <a:spcBef>
                <a:spcPct val="0"/>
              </a:spcBef>
            </a:pPr>
            <a:endParaRPr lang="en-GB" sz="2800" dirty="0">
              <a:latin typeface="Comic Sans MS" pitchFamily="66" charset="0"/>
            </a:endParaRPr>
          </a:p>
          <a:p>
            <a:pPr lvl="0">
              <a:spcBef>
                <a:spcPct val="0"/>
              </a:spcBef>
            </a:pPr>
            <a:endParaRPr lang="en-GB" sz="2800" dirty="0">
              <a:latin typeface="Comic Sans MS" pitchFamily="66" charset="0"/>
            </a:endParaRPr>
          </a:p>
          <a:p>
            <a:pPr lvl="0">
              <a:spcBef>
                <a:spcPct val="0"/>
              </a:spcBef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9" name="Picture 6" descr="The wave from a tsunami crashes over a street in Miyako City, Iwate Prefecture in northeastern Japan after the magnitude 8.9 earthquake struck the area 11 Marc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85860"/>
            <a:ext cx="9296400" cy="5572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85720" y="214290"/>
            <a:ext cx="5786478" cy="7143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en-GB" sz="2800" dirty="0">
                <a:latin typeface="Comic Sans MS" pitchFamily="66" charset="0"/>
              </a:rPr>
              <a:t>These events have caused many problems and explosions at nuclear power plants along the East coast which supply 30% of Japan’s electricity.  There have been further explosions and harmful radiation leaks.</a:t>
            </a:r>
          </a:p>
          <a:p>
            <a:pPr lvl="0">
              <a:spcBef>
                <a:spcPct val="0"/>
              </a:spcBef>
            </a:pPr>
            <a:endParaRPr lang="en-GB" sz="2800" dirty="0">
              <a:latin typeface="Comic Sans MS" pitchFamily="66" charset="0"/>
            </a:endParaRPr>
          </a:p>
          <a:p>
            <a:pPr lvl="0">
              <a:spcBef>
                <a:spcPct val="0"/>
              </a:spcBef>
            </a:pPr>
            <a:endParaRPr lang="en-GB" sz="2800" dirty="0">
              <a:latin typeface="Comic Sans MS" pitchFamily="66" charset="0"/>
            </a:endParaRPr>
          </a:p>
          <a:p>
            <a:pPr lvl="0">
              <a:spcBef>
                <a:spcPct val="0"/>
              </a:spcBef>
            </a:pPr>
            <a:endParaRPr lang="en-GB" sz="2800" dirty="0">
              <a:latin typeface="Comic Sans MS" pitchFamily="66" charset="0"/>
            </a:endParaRPr>
          </a:p>
          <a:p>
            <a:pPr lvl="0">
              <a:spcBef>
                <a:spcPct val="0"/>
              </a:spcBef>
            </a:pPr>
            <a:endParaRPr lang="en-GB" sz="2800" dirty="0">
              <a:latin typeface="Comic Sans MS" pitchFamily="66" charset="0"/>
            </a:endParaRPr>
          </a:p>
          <a:p>
            <a:pPr lvl="0">
              <a:spcBef>
                <a:spcPct val="0"/>
              </a:spcBef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37896" name="Picture 8" descr="http://www.themarysue.com/wp-content/uploads/2011/03/fukushima-nuclear-plant-explos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143248"/>
            <a:ext cx="8215370" cy="3714752"/>
          </a:xfrm>
          <a:prstGeom prst="rect">
            <a:avLst/>
          </a:prstGeom>
          <a:noFill/>
        </p:spPr>
      </p:pic>
      <p:pic>
        <p:nvPicPr>
          <p:cNvPr id="52226" name="Picture 2" descr="http://www.boingboing.net/assets_c/2011/03/RTR2JT1T-thumb-600x480-3839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8617" y="0"/>
            <a:ext cx="3125383" cy="25003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357166"/>
            <a:ext cx="9144000" cy="7143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en-GB" sz="2800" dirty="0">
                <a:latin typeface="Comic Sans MS" pitchFamily="66" charset="0"/>
              </a:rPr>
              <a:t>500,000 people are currently in emergency shelters</a:t>
            </a:r>
          </a:p>
          <a:p>
            <a:pPr lvl="0">
              <a:spcBef>
                <a:spcPct val="0"/>
              </a:spcBef>
            </a:pPr>
            <a:endParaRPr lang="en-GB" sz="2800" dirty="0">
              <a:latin typeface="Comic Sans MS" pitchFamily="66" charset="0"/>
            </a:endParaRPr>
          </a:p>
          <a:p>
            <a:pPr lvl="0">
              <a:spcBef>
                <a:spcPct val="0"/>
              </a:spcBef>
            </a:pPr>
            <a:endParaRPr lang="en-GB" sz="2800" dirty="0">
              <a:latin typeface="Comic Sans MS" pitchFamily="66" charset="0"/>
            </a:endParaRPr>
          </a:p>
          <a:p>
            <a:pPr lvl="0">
              <a:spcBef>
                <a:spcPct val="0"/>
              </a:spcBef>
            </a:pPr>
            <a:endParaRPr lang="en-GB" sz="2800" dirty="0">
              <a:latin typeface="Comic Sans MS" pitchFamily="66" charset="0"/>
            </a:endParaRPr>
          </a:p>
          <a:p>
            <a:pPr lvl="0">
              <a:spcBef>
                <a:spcPct val="0"/>
              </a:spcBef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10" name="Picture 2" descr="A woman looks at the damage caused by a tsunami and an earthquake in Ishimaki City, Miyagi Prefec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14422"/>
            <a:ext cx="9144000" cy="5643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8159" y="1340768"/>
            <a:ext cx="8643998" cy="521495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>
              <a:spcBef>
                <a:spcPct val="0"/>
              </a:spcBef>
            </a:pPr>
            <a:endParaRPr lang="en-GB" sz="2800" dirty="0">
              <a:latin typeface="Comic Sans MS" pitchFamily="66" charset="0"/>
            </a:endParaRPr>
          </a:p>
          <a:p>
            <a:pPr lvl="0">
              <a:spcBef>
                <a:spcPct val="0"/>
              </a:spcBef>
            </a:pPr>
            <a:r>
              <a:rPr lang="en-GB" sz="2800" b="1" u="sng" dirty="0">
                <a:latin typeface="Comic Sans MS" pitchFamily="66" charset="0"/>
              </a:rPr>
              <a:t>Tasks:</a:t>
            </a:r>
          </a:p>
          <a:p>
            <a:pPr lvl="0">
              <a:spcBef>
                <a:spcPct val="0"/>
              </a:spcBef>
            </a:pPr>
            <a:r>
              <a:rPr lang="en-GB" sz="2800" dirty="0">
                <a:latin typeface="Comic Sans MS" pitchFamily="66" charset="0"/>
              </a:rPr>
              <a:t>You work for the UNICEF emergency relief team.  In your teams, you must decide </a:t>
            </a:r>
            <a:r>
              <a:rPr lang="en-GB" sz="2800" b="1" dirty="0">
                <a:latin typeface="Comic Sans MS" pitchFamily="66" charset="0"/>
              </a:rPr>
              <a:t>what aid </a:t>
            </a:r>
            <a:r>
              <a:rPr lang="en-GB" sz="2800" dirty="0">
                <a:latin typeface="Comic Sans MS" pitchFamily="66" charset="0"/>
              </a:rPr>
              <a:t>you will send to help the people of Japan.  </a:t>
            </a:r>
          </a:p>
          <a:p>
            <a:pPr lvl="0">
              <a:spcBef>
                <a:spcPct val="0"/>
              </a:spcBef>
            </a:pPr>
            <a:endParaRPr lang="en-GB" sz="2800" dirty="0">
              <a:latin typeface="Comic Sans MS" pitchFamily="66" charset="0"/>
            </a:endParaRPr>
          </a:p>
          <a:p>
            <a:pPr lvl="0">
              <a:spcBef>
                <a:spcPct val="0"/>
              </a:spcBef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You have a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budget $25,000,000</a:t>
            </a:r>
            <a:endParaRPr kumimoji="0" lang="en-GB" sz="2800" b="1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lang="en-GB" sz="2800" baseline="0" dirty="0">
              <a:latin typeface="Comic Sans MS" pitchFamily="66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lang="en-GB" sz="2800" baseline="0" dirty="0">
                <a:latin typeface="Comic Sans MS" pitchFamily="66" charset="0"/>
                <a:ea typeface="+mj-ea"/>
                <a:cs typeface="+mj-cs"/>
              </a:rPr>
              <a:t>You</a:t>
            </a:r>
            <a:r>
              <a:rPr lang="en-GB" sz="2800" dirty="0">
                <a:latin typeface="Comic Sans MS" pitchFamily="66" charset="0"/>
                <a:ea typeface="+mj-ea"/>
                <a:cs typeface="+mj-cs"/>
              </a:rPr>
              <a:t> must complete the </a:t>
            </a:r>
            <a:r>
              <a:rPr lang="en-GB" sz="2800" b="1" dirty="0">
                <a:latin typeface="Comic Sans MS" pitchFamily="66" charset="0"/>
                <a:ea typeface="+mj-ea"/>
                <a:cs typeface="+mj-cs"/>
              </a:rPr>
              <a:t>decision sheet to explain your choices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37894" name="Picture 6" descr="http://www.advancedrestoration.com/Portals/55289/images/Disaster%20and%20Emergency%20Response%20Time%20Long%20Island%20New%20York%20City-resized-6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429377" cy="1714488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500298" y="-285776"/>
            <a:ext cx="6510382" cy="70104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>
              <a:spcBef>
                <a:spcPct val="0"/>
              </a:spcBef>
            </a:pPr>
            <a:endParaRPr lang="en-GB" sz="2800" dirty="0">
              <a:latin typeface="Comic Sans MS" pitchFamily="66" charset="0"/>
            </a:endParaRPr>
          </a:p>
          <a:p>
            <a:pPr lvl="0">
              <a:spcBef>
                <a:spcPct val="0"/>
              </a:spcBef>
            </a:pPr>
            <a:r>
              <a:rPr lang="en-GB" sz="2800" dirty="0">
                <a:latin typeface="Comic Sans MS" pitchFamily="66" charset="0"/>
              </a:rPr>
              <a:t>It is important that disaster relief teams and aid reaches the area ASAP to minimise the secondary effects of these events.</a:t>
            </a:r>
          </a:p>
          <a:p>
            <a:pPr lvl="0">
              <a:spcBef>
                <a:spcPct val="0"/>
              </a:spcBef>
            </a:pPr>
            <a:endParaRPr lang="en-GB" sz="2800" dirty="0">
              <a:latin typeface="Comic Sans MS" pitchFamily="66" charset="0"/>
            </a:endParaRPr>
          </a:p>
          <a:p>
            <a:pPr lvl="0">
              <a:spcBef>
                <a:spcPct val="0"/>
              </a:spcBef>
            </a:pPr>
            <a:endParaRPr lang="en-GB" sz="2800" dirty="0">
              <a:latin typeface="Comic Sans MS" pitchFamily="66" charset="0"/>
            </a:endParaRPr>
          </a:p>
          <a:p>
            <a:pPr lvl="0">
              <a:spcBef>
                <a:spcPct val="0"/>
              </a:spcBef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C32C169-5B4D-0C4F-BFA5-2BE72DB413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4208" y="5170661"/>
            <a:ext cx="1831825" cy="1553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85720" y="-9500"/>
            <a:ext cx="8724960" cy="70104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>
              <a:spcBef>
                <a:spcPct val="0"/>
              </a:spcBef>
            </a:pPr>
            <a:endParaRPr lang="en-GB" sz="2800" dirty="0">
              <a:latin typeface="Comic Sans MS" pitchFamily="66" charset="0"/>
            </a:endParaRPr>
          </a:p>
          <a:p>
            <a:pPr lvl="0">
              <a:spcBef>
                <a:spcPct val="0"/>
              </a:spcBef>
            </a:pPr>
            <a:r>
              <a:rPr lang="en-GB" sz="2800" dirty="0">
                <a:latin typeface="Comic Sans MS" pitchFamily="66" charset="0"/>
              </a:rPr>
              <a:t>Using your decision sheet, you must now prepare an </a:t>
            </a:r>
            <a:r>
              <a:rPr lang="en-GB" sz="2800" b="1" dirty="0">
                <a:latin typeface="Comic Sans MS" pitchFamily="66" charset="0"/>
              </a:rPr>
              <a:t>action plan f</a:t>
            </a:r>
            <a:r>
              <a:rPr lang="en-GB" sz="2800" dirty="0">
                <a:latin typeface="Comic Sans MS" pitchFamily="66" charset="0"/>
              </a:rPr>
              <a:t>or the British Red Cross’ response to the events in Japan.  </a:t>
            </a:r>
          </a:p>
          <a:p>
            <a:pPr lvl="0">
              <a:spcBef>
                <a:spcPct val="0"/>
              </a:spcBef>
            </a:pPr>
            <a:endParaRPr lang="en-GB" sz="2800" dirty="0">
              <a:latin typeface="Comic Sans MS" pitchFamily="66" charset="0"/>
            </a:endParaRPr>
          </a:p>
          <a:p>
            <a:pPr lvl="0">
              <a:spcBef>
                <a:spcPct val="0"/>
              </a:spcBef>
            </a:pPr>
            <a:r>
              <a:rPr lang="en-GB" sz="2800" dirty="0">
                <a:latin typeface="Comic Sans MS" pitchFamily="66" charset="0"/>
              </a:rPr>
              <a:t>You must justify how you’ve spent the budget of $25 million</a:t>
            </a:r>
          </a:p>
          <a:p>
            <a:pPr lvl="0">
              <a:spcBef>
                <a:spcPct val="0"/>
              </a:spcBef>
            </a:pPr>
            <a:endParaRPr lang="en-GB" sz="2800" dirty="0">
              <a:latin typeface="Comic Sans MS" pitchFamily="66" charset="0"/>
            </a:endParaRPr>
          </a:p>
          <a:p>
            <a:pPr lvl="0">
              <a:spcBef>
                <a:spcPct val="0"/>
              </a:spcBef>
            </a:pPr>
            <a:endParaRPr lang="en-GB" sz="2800" dirty="0">
              <a:latin typeface="Comic Sans MS" pitchFamily="66" charset="0"/>
            </a:endParaRPr>
          </a:p>
          <a:p>
            <a:pPr lvl="0">
              <a:spcBef>
                <a:spcPct val="0"/>
              </a:spcBef>
            </a:pPr>
            <a:r>
              <a:rPr lang="en-GB" sz="2800" dirty="0">
                <a:latin typeface="Comic Sans MS" pitchFamily="66" charset="0"/>
              </a:rPr>
              <a:t>Your action plan will be assessed at the end using traffic lights, so use the criteria to help you.  </a:t>
            </a:r>
          </a:p>
          <a:p>
            <a:pPr lvl="0">
              <a:spcBef>
                <a:spcPct val="0"/>
              </a:spcBef>
            </a:pPr>
            <a:r>
              <a:rPr lang="en-GB" sz="2800" dirty="0">
                <a:latin typeface="Comic Sans MS" pitchFamily="66" charset="0"/>
              </a:rPr>
              <a:t>Red (refused)</a:t>
            </a:r>
          </a:p>
          <a:p>
            <a:pPr>
              <a:spcBef>
                <a:spcPct val="0"/>
              </a:spcBef>
            </a:pPr>
            <a:r>
              <a:rPr lang="en-GB" sz="2800" dirty="0">
                <a:latin typeface="Comic Sans MS" pitchFamily="66" charset="0"/>
              </a:rPr>
              <a:t>Amber (amend)</a:t>
            </a:r>
          </a:p>
          <a:p>
            <a:pPr lvl="0">
              <a:spcBef>
                <a:spcPct val="0"/>
              </a:spcBef>
            </a:pPr>
            <a:r>
              <a:rPr lang="en-GB" sz="2800" dirty="0">
                <a:latin typeface="Comic Sans MS" pitchFamily="66" charset="0"/>
              </a:rPr>
              <a:t>Green (approved)</a:t>
            </a:r>
          </a:p>
          <a:p>
            <a:pPr>
              <a:spcBef>
                <a:spcPct val="0"/>
              </a:spcBef>
            </a:pPr>
            <a:endParaRPr lang="en-GB" sz="2800" dirty="0">
              <a:latin typeface="Comic Sans MS" pitchFamily="66" charset="0"/>
            </a:endParaRPr>
          </a:p>
          <a:p>
            <a:pPr lvl="0">
              <a:spcBef>
                <a:spcPct val="0"/>
              </a:spcBef>
            </a:pPr>
            <a:endParaRPr lang="en-GB" sz="2800" dirty="0">
              <a:latin typeface="Comic Sans MS" pitchFamily="66" charset="0"/>
            </a:endParaRPr>
          </a:p>
          <a:p>
            <a:pPr lvl="0">
              <a:spcBef>
                <a:spcPct val="0"/>
              </a:spcBef>
            </a:pPr>
            <a:endParaRPr lang="en-GB" sz="2800" dirty="0">
              <a:latin typeface="Comic Sans MS" pitchFamily="66" charset="0"/>
            </a:endParaRPr>
          </a:p>
          <a:p>
            <a:pPr lvl="0">
              <a:spcBef>
                <a:spcPct val="0"/>
              </a:spcBef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44034" name="Picture 2" descr="http://coloring.thecolor.com/color/images/The-Traffic-Light.gif"/>
          <p:cNvPicPr>
            <a:picLocks noChangeAspect="1" noChangeArrowheads="1"/>
          </p:cNvPicPr>
          <p:nvPr/>
        </p:nvPicPr>
        <p:blipFill>
          <a:blip r:embed="rId3" cstate="print"/>
          <a:srcRect l="34708" t="7396" r="32092" b="3846"/>
          <a:stretch>
            <a:fillRect/>
          </a:stretch>
        </p:blipFill>
        <p:spPr bwMode="auto">
          <a:xfrm>
            <a:off x="7858148" y="4500570"/>
            <a:ext cx="733421" cy="200024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86ADB6A-5FF1-4844-AB2D-5B29362363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4048" y="4797151"/>
            <a:ext cx="2088232" cy="17714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3066</TotalTime>
  <Words>564</Words>
  <Application>Microsoft Macintosh PowerPoint</Application>
  <PresentationFormat>On-screen Show (4:3)</PresentationFormat>
  <Paragraphs>67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Comic Sans MS</vt:lpstr>
      <vt:lpstr>dearJoe 5 CASUAL PRO</vt:lpstr>
      <vt:lpstr>Office Theme</vt:lpstr>
      <vt:lpstr>PowerPoint Presentation</vt:lpstr>
      <vt:lpstr>PowerPoint Presentation</vt:lpstr>
      <vt:lpstr>Bad things happen in three’s  The Japanese earthquake, tsunami and growing nuclear crisis: March 2011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and hannah</dc:creator>
  <cp:lastModifiedBy>Anna Bennett</cp:lastModifiedBy>
  <cp:revision>130</cp:revision>
  <dcterms:created xsi:type="dcterms:W3CDTF">2011-03-13T13:13:52Z</dcterms:created>
  <dcterms:modified xsi:type="dcterms:W3CDTF">2020-04-18T21:44:41Z</dcterms:modified>
</cp:coreProperties>
</file>